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59" r:id="rId4"/>
    <p:sldId id="260" r:id="rId5"/>
    <p:sldId id="269" r:id="rId6"/>
    <p:sldId id="261" r:id="rId7"/>
    <p:sldId id="262" r:id="rId8"/>
    <p:sldId id="270" r:id="rId9"/>
    <p:sldId id="263" r:id="rId10"/>
    <p:sldId id="265" r:id="rId11"/>
    <p:sldId id="271" r:id="rId12"/>
    <p:sldId id="266"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12" autoAdjust="0"/>
    <p:restoredTop sz="94660"/>
  </p:normalViewPr>
  <p:slideViewPr>
    <p:cSldViewPr>
      <p:cViewPr varScale="1">
        <p:scale>
          <a:sx n="69" d="100"/>
          <a:sy n="69" d="100"/>
        </p:scale>
        <p:origin x="774"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96FF7777-D084-4C8E-AD5B-63B9559635A4}" type="datetimeFigureOut">
              <a:rPr lang="en-US"/>
              <a:pPr>
                <a:defRPr/>
              </a:pPr>
              <a:t>11/9/2017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B3AFDCA-FC92-4D64-BAB1-4F9B7882B3B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EA203CF-1B3C-4512-8EDF-D40AAAE7A39E}" type="datetimeFigureOut">
              <a:rPr lang="en-US"/>
              <a:pPr>
                <a:defRPr/>
              </a:pPr>
              <a:t>11/9/2017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F5019AC-C8F6-4BDA-853A-81A91B94991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DC1F4A1-5364-4EF4-9ACA-C7F7F2F5170C}" type="datetimeFigureOut">
              <a:rPr lang="en-US"/>
              <a:pPr>
                <a:defRPr/>
              </a:pPr>
              <a:t>11/9/2017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B5C6C4A-341B-41CF-A719-E7CB939EBA7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15C8F41-C8F9-4979-BE23-5542F21C8FC8}" type="datetimeFigureOut">
              <a:rPr lang="en-US"/>
              <a:pPr>
                <a:defRPr/>
              </a:pPr>
              <a:t>11/9/2017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E23F867-A4CA-42C5-A27B-9565752290E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CD78A4A-8B53-406E-A345-BD64245EBE9D}" type="datetimeFigureOut">
              <a:rPr lang="en-US"/>
              <a:pPr>
                <a:defRPr/>
              </a:pPr>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4C22AD-AE84-4ACD-88D7-1C40FCC4825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C3987BBB-5CB0-4380-9383-07DCF5265777}" type="datetimeFigureOut">
              <a:rPr lang="en-US"/>
              <a:pPr>
                <a:defRPr/>
              </a:pPr>
              <a:t>11/9/2017</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AA30925E-7DA2-483A-A40C-5B4F93D0471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D5FEAB61-10CE-4190-865C-0031A40619DE}" type="datetimeFigureOut">
              <a:rPr lang="en-US"/>
              <a:pPr>
                <a:defRPr/>
              </a:pPr>
              <a:t>11/9/2017</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4C4CD7B9-F243-4C46-8684-4DDC72E1FD6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2BDA6A8E-3CC2-4FC9-9130-A7FFEE8736F4}" type="datetimeFigureOut">
              <a:rPr lang="en-US"/>
              <a:pPr>
                <a:defRPr/>
              </a:pPr>
              <a:t>11/9/2017</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1FE4B71-1593-4487-86E8-02262A4B147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390582CD-E9D9-4187-B9BB-E2AE09D891E2}" type="datetimeFigureOut">
              <a:rPr lang="en-US"/>
              <a:pPr>
                <a:defRPr/>
              </a:pPr>
              <a:t>11/9/2017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57B1D6D0-A333-4237-B0FB-89E63A761CF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158AEFA-83E7-40EA-9FDF-48B391F22EE2}" type="datetimeFigureOut">
              <a:rPr lang="en-US"/>
              <a:pPr>
                <a:defRPr/>
              </a:pPr>
              <a:t>11/9/2017</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5FF2B225-92C7-4766-970C-DCFAD1BDE7B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3927BFBB-A1E2-4BDD-92E5-6BD753A678C2}" type="datetimeFigureOut">
              <a:rPr lang="en-US"/>
              <a:pPr>
                <a:defRPr/>
              </a:pPr>
              <a:t>11/9/2017</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7A9B0970-2B3C-4411-AECD-2B285E65282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cs typeface="+mn-cs"/>
              </a:defRPr>
            </a:lvl1pPr>
          </a:lstStyle>
          <a:p>
            <a:pPr>
              <a:defRPr/>
            </a:pPr>
            <a:fld id="{A8DE3127-FD2B-4B9F-B1DE-25E8BB42E269}" type="datetimeFigureOut">
              <a:rPr lang="en-US"/>
              <a:pPr>
                <a:defRPr/>
              </a:pPr>
              <a:t>11/9/2017</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cs typeface="+mn-cs"/>
              </a:defRPr>
            </a:lvl1pPr>
          </a:lstStyle>
          <a:p>
            <a:pPr>
              <a:defRPr/>
            </a:pPr>
            <a:fld id="{292C8B88-9B7C-4A2D-BA57-C6723CBAC609}"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71" r:id="rId1"/>
    <p:sldLayoutId id="2147483670" r:id="rId2"/>
    <p:sldLayoutId id="2147483672"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pitchFamily="34" charset="0"/>
        </a:defRPr>
      </a:lvl2pPr>
      <a:lvl3pPr algn="ctr" rtl="0" fontAlgn="base">
        <a:spcBef>
          <a:spcPct val="0"/>
        </a:spcBef>
        <a:spcAft>
          <a:spcPct val="0"/>
        </a:spcAft>
        <a:defRPr sz="4100" b="1">
          <a:solidFill>
            <a:schemeClr val="tx1"/>
          </a:solidFill>
          <a:latin typeface="Lucida Sans" pitchFamily="34" charset="0"/>
        </a:defRPr>
      </a:lvl3pPr>
      <a:lvl4pPr algn="ctr" rtl="0" fontAlgn="base">
        <a:spcBef>
          <a:spcPct val="0"/>
        </a:spcBef>
        <a:spcAft>
          <a:spcPct val="0"/>
        </a:spcAft>
        <a:defRPr sz="4100" b="1">
          <a:solidFill>
            <a:schemeClr val="tx1"/>
          </a:solidFill>
          <a:latin typeface="Lucida Sans" pitchFamily="34" charset="0"/>
        </a:defRPr>
      </a:lvl4pPr>
      <a:lvl5pPr algn="ctr" rtl="0" fontAlgn="base">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t>Mongol Empire vs. Mayan Empire</a:t>
            </a:r>
            <a:endParaRPr lang="en-US" dirty="0"/>
          </a:p>
        </p:txBody>
      </p:sp>
      <p:sp>
        <p:nvSpPr>
          <p:cNvPr id="13314" name="Subtitle 2"/>
          <p:cNvSpPr>
            <a:spLocks noGrp="1"/>
          </p:cNvSpPr>
          <p:nvPr>
            <p:ph type="subTitle" idx="1"/>
          </p:nvPr>
        </p:nvSpPr>
        <p:spPr>
          <a:xfrm>
            <a:off x="1371600" y="3332163"/>
            <a:ext cx="6400800" cy="1752600"/>
          </a:xfrm>
        </p:spPr>
        <p:txBody>
          <a:bodyPr/>
          <a:lstStyle/>
          <a:p>
            <a:r>
              <a:rPr lang="en-US" dirty="0" smtClean="0"/>
              <a:t>By:</a:t>
            </a:r>
          </a:p>
          <a:p>
            <a:r>
              <a:rPr lang="en-US" dirty="0" smtClean="0"/>
              <a:t>Student(s)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fontAlgn="auto">
              <a:spcAft>
                <a:spcPts val="0"/>
              </a:spcAft>
              <a:defRPr/>
            </a:pPr>
            <a:r>
              <a:rPr lang="en-US" dirty="0" smtClean="0"/>
              <a:t>Accomplishments: Mayans</a:t>
            </a:r>
            <a:endParaRPr lang="en-US" dirty="0"/>
          </a:p>
        </p:txBody>
      </p:sp>
      <p:sp>
        <p:nvSpPr>
          <p:cNvPr id="3" name="Content Placeholder 2"/>
          <p:cNvSpPr>
            <a:spLocks noGrp="1"/>
          </p:cNvSpPr>
          <p:nvPr>
            <p:ph idx="1"/>
          </p:nvPr>
        </p:nvSpPr>
        <p:spPr>
          <a:xfrm>
            <a:off x="76200" y="1143000"/>
            <a:ext cx="9067800" cy="5165725"/>
          </a:xfrm>
        </p:spPr>
        <p:txBody>
          <a:bodyPr>
            <a:normAutofit lnSpcReduction="10000"/>
          </a:bodyPr>
          <a:lstStyle/>
          <a:p>
            <a:pPr marL="548640" indent="-411480" fontAlgn="auto">
              <a:spcAft>
                <a:spcPts val="0"/>
              </a:spcAft>
              <a:buClr>
                <a:schemeClr val="tx1">
                  <a:shade val="95000"/>
                </a:schemeClr>
              </a:buClr>
              <a:buFont typeface="Wingdings 2"/>
              <a:buChar char=""/>
              <a:defRPr/>
            </a:pPr>
            <a:r>
              <a:rPr lang="en-US" dirty="0"/>
              <a:t>The Mayans </a:t>
            </a:r>
            <a:r>
              <a:rPr lang="en-US" dirty="0" smtClean="0"/>
              <a:t>created </a:t>
            </a:r>
            <a:r>
              <a:rPr lang="en-US" dirty="0"/>
              <a:t>two different calendars</a:t>
            </a:r>
          </a:p>
          <a:p>
            <a:pPr marL="137160" indent="0" fontAlgn="auto">
              <a:spcAft>
                <a:spcPts val="0"/>
              </a:spcAft>
              <a:buClr>
                <a:schemeClr val="tx1">
                  <a:shade val="95000"/>
                </a:schemeClr>
              </a:buClr>
              <a:buFont typeface="Wingdings 2"/>
              <a:buNone/>
              <a:defRPr/>
            </a:pPr>
            <a:r>
              <a:rPr lang="en-US" dirty="0"/>
              <a:t>	-Measured the length of a solar year to a high </a:t>
            </a:r>
            <a:r>
              <a:rPr lang="en-US" dirty="0" smtClean="0"/>
              <a:t>     </a:t>
            </a:r>
          </a:p>
          <a:p>
            <a:pPr marL="137160" indent="0" fontAlgn="auto">
              <a:spcAft>
                <a:spcPts val="0"/>
              </a:spcAft>
              <a:buClr>
                <a:schemeClr val="tx1">
                  <a:shade val="95000"/>
                </a:schemeClr>
              </a:buClr>
              <a:buFont typeface="Wingdings 2"/>
              <a:buNone/>
              <a:defRPr/>
            </a:pPr>
            <a:r>
              <a:rPr lang="en-US" dirty="0"/>
              <a:t> </a:t>
            </a:r>
            <a:r>
              <a:rPr lang="en-US" dirty="0" smtClean="0"/>
              <a:t>             degree of accuracy</a:t>
            </a:r>
            <a:endParaRPr lang="en-US" dirty="0"/>
          </a:p>
          <a:p>
            <a:pPr marL="137160" indent="0" fontAlgn="auto">
              <a:spcAft>
                <a:spcPts val="0"/>
              </a:spcAft>
              <a:buClr>
                <a:schemeClr val="tx1">
                  <a:shade val="95000"/>
                </a:schemeClr>
              </a:buClr>
              <a:buFont typeface="Wingdings 2"/>
              <a:buNone/>
              <a:defRPr/>
            </a:pPr>
            <a:r>
              <a:rPr lang="en-US" dirty="0"/>
              <a:t>	-It was a 365 day </a:t>
            </a:r>
            <a:r>
              <a:rPr lang="en-US" dirty="0" smtClean="0"/>
              <a:t>calendar</a:t>
            </a:r>
            <a:endParaRPr lang="en-US" dirty="0"/>
          </a:p>
          <a:p>
            <a:pPr marL="548640" indent="-411480" fontAlgn="auto">
              <a:spcAft>
                <a:spcPts val="0"/>
              </a:spcAft>
              <a:buClr>
                <a:schemeClr val="tx1">
                  <a:shade val="95000"/>
                </a:schemeClr>
              </a:buClr>
              <a:buFont typeface="Wingdings 2"/>
              <a:buChar char=""/>
              <a:defRPr/>
            </a:pPr>
            <a:r>
              <a:rPr lang="en-US" dirty="0" smtClean="0"/>
              <a:t>The Mayans were skilled farmers</a:t>
            </a:r>
          </a:p>
          <a:p>
            <a:pPr marL="137160" indent="0" fontAlgn="auto">
              <a:spcAft>
                <a:spcPts val="0"/>
              </a:spcAft>
              <a:buClr>
                <a:schemeClr val="tx1">
                  <a:shade val="95000"/>
                </a:schemeClr>
              </a:buClr>
              <a:buFont typeface="Wingdings 2"/>
              <a:buNone/>
              <a:defRPr/>
            </a:pPr>
            <a:r>
              <a:rPr lang="en-US" dirty="0"/>
              <a:t>	</a:t>
            </a:r>
            <a:r>
              <a:rPr lang="en-US" sz="2400" dirty="0" smtClean="0"/>
              <a:t>-Different methods of food production</a:t>
            </a:r>
          </a:p>
          <a:p>
            <a:pPr marL="137160" indent="0" fontAlgn="auto">
              <a:spcAft>
                <a:spcPts val="0"/>
              </a:spcAft>
              <a:buClr>
                <a:schemeClr val="tx1">
                  <a:shade val="95000"/>
                </a:schemeClr>
              </a:buClr>
              <a:buFont typeface="Wingdings 2"/>
              <a:buNone/>
              <a:defRPr/>
            </a:pPr>
            <a:r>
              <a:rPr lang="en-US" sz="2400" dirty="0"/>
              <a:t>	</a:t>
            </a:r>
            <a:r>
              <a:rPr lang="en-US" sz="2400" dirty="0" smtClean="0"/>
              <a:t>-The farmers mainly grew corn, squash, and beans</a:t>
            </a:r>
          </a:p>
          <a:p>
            <a:pPr marL="548640" indent="-411480" fontAlgn="auto">
              <a:spcAft>
                <a:spcPts val="0"/>
              </a:spcAft>
              <a:buClr>
                <a:schemeClr val="tx1">
                  <a:shade val="95000"/>
                </a:schemeClr>
              </a:buClr>
              <a:buFont typeface="Wingdings 2"/>
              <a:buChar char=""/>
              <a:defRPr/>
            </a:pPr>
            <a:r>
              <a:rPr lang="en-US" dirty="0" smtClean="0"/>
              <a:t>The Mayans created math concepts which contributed to their magnificent architectural ability</a:t>
            </a:r>
          </a:p>
          <a:p>
            <a:pPr marL="137160" indent="0" fontAlgn="auto">
              <a:spcAft>
                <a:spcPts val="0"/>
              </a:spcAft>
              <a:buClr>
                <a:schemeClr val="tx1">
                  <a:shade val="95000"/>
                </a:schemeClr>
              </a:buClr>
              <a:buFont typeface="Wingdings 2"/>
              <a:buNone/>
              <a:defRPr/>
            </a:pPr>
            <a:r>
              <a:rPr lang="en-US" dirty="0"/>
              <a:t>	</a:t>
            </a:r>
            <a:r>
              <a:rPr lang="en-US" sz="2400" dirty="0" smtClean="0"/>
              <a:t>-Developed the concept of zero, Used a base 20 and base 5   </a:t>
            </a:r>
          </a:p>
          <a:p>
            <a:pPr marL="137160" indent="0" fontAlgn="auto">
              <a:spcAft>
                <a:spcPts val="0"/>
              </a:spcAft>
              <a:buClr>
                <a:schemeClr val="tx1">
                  <a:shade val="95000"/>
                </a:schemeClr>
              </a:buClr>
              <a:buFont typeface="Wingdings 2"/>
              <a:buNone/>
              <a:defRPr/>
            </a:pPr>
            <a:r>
              <a:rPr lang="en-US" sz="2400" dirty="0"/>
              <a:t> </a:t>
            </a:r>
            <a:r>
              <a:rPr lang="en-US" sz="2400" dirty="0" smtClean="0"/>
              <a:t>          numbering system</a:t>
            </a:r>
            <a:r>
              <a:rPr lang="en-US" dirty="0" smtClean="0"/>
              <a:t>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0400" y="2133600"/>
            <a:ext cx="1993900" cy="14605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2600" y="5638800"/>
            <a:ext cx="3581400" cy="12192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Mongol and Mayan Accomplishments</a:t>
            </a:r>
            <a:endParaRPr lang="en-US" dirty="0"/>
          </a:p>
        </p:txBody>
      </p:sp>
      <p:pic>
        <p:nvPicPr>
          <p:cNvPr id="27650" name="Content Placeholder 3"/>
          <p:cNvPicPr>
            <a:picLocks noGrp="1" noChangeAspect="1"/>
          </p:cNvPicPr>
          <p:nvPr>
            <p:ph idx="1"/>
          </p:nvPr>
        </p:nvPicPr>
        <p:blipFill>
          <a:blip r:embed="rId2"/>
          <a:srcRect/>
          <a:stretch>
            <a:fillRect/>
          </a:stretch>
        </p:blipFill>
        <p:spPr>
          <a:xfrm>
            <a:off x="97488" y="4072226"/>
            <a:ext cx="1884362" cy="2598737"/>
          </a:xfrm>
        </p:spPr>
      </p:pic>
      <p:pic>
        <p:nvPicPr>
          <p:cNvPr id="27651" name="Picture 4"/>
          <p:cNvPicPr>
            <a:picLocks noChangeAspect="1"/>
          </p:cNvPicPr>
          <p:nvPr/>
        </p:nvPicPr>
        <p:blipFill>
          <a:blip r:embed="rId3"/>
          <a:srcRect/>
          <a:stretch>
            <a:fillRect/>
          </a:stretch>
        </p:blipFill>
        <p:spPr bwMode="auto">
          <a:xfrm>
            <a:off x="4178084" y="4177002"/>
            <a:ext cx="2424113" cy="2438400"/>
          </a:xfrm>
          <a:prstGeom prst="rect">
            <a:avLst/>
          </a:prstGeom>
          <a:noFill/>
          <a:ln w="9525">
            <a:noFill/>
            <a:miter lim="800000"/>
            <a:headEnd/>
            <a:tailEnd/>
          </a:ln>
        </p:spPr>
      </p:pic>
      <p:pic>
        <p:nvPicPr>
          <p:cNvPr id="27652" name="Picture 5"/>
          <p:cNvPicPr>
            <a:picLocks noChangeAspect="1"/>
          </p:cNvPicPr>
          <p:nvPr/>
        </p:nvPicPr>
        <p:blipFill>
          <a:blip r:embed="rId4"/>
          <a:srcRect/>
          <a:stretch>
            <a:fillRect/>
          </a:stretch>
        </p:blipFill>
        <p:spPr bwMode="auto">
          <a:xfrm>
            <a:off x="6643761" y="3902220"/>
            <a:ext cx="2728913" cy="2730500"/>
          </a:xfrm>
          <a:prstGeom prst="rect">
            <a:avLst/>
          </a:prstGeom>
          <a:noFill/>
          <a:ln w="9525">
            <a:noFill/>
            <a:miter lim="800000"/>
            <a:headEnd/>
            <a:tailEnd/>
          </a:ln>
        </p:spPr>
      </p:pic>
      <p:pic>
        <p:nvPicPr>
          <p:cNvPr id="27653" name="Picture 6"/>
          <p:cNvPicPr>
            <a:picLocks noChangeAspect="1"/>
          </p:cNvPicPr>
          <p:nvPr/>
        </p:nvPicPr>
        <p:blipFill>
          <a:blip r:embed="rId5"/>
          <a:srcRect/>
          <a:stretch>
            <a:fillRect/>
          </a:stretch>
        </p:blipFill>
        <p:spPr bwMode="auto">
          <a:xfrm>
            <a:off x="1981850" y="4177002"/>
            <a:ext cx="2168525" cy="2514600"/>
          </a:xfrm>
          <a:prstGeom prst="rect">
            <a:avLst/>
          </a:prstGeom>
          <a:noFill/>
          <a:ln w="9525">
            <a:noFill/>
            <a:miter lim="800000"/>
            <a:headEnd/>
            <a:tailEnd/>
          </a:ln>
        </p:spPr>
      </p:pic>
      <p:sp>
        <p:nvSpPr>
          <p:cNvPr id="3" name="Rectangle 2"/>
          <p:cNvSpPr/>
          <p:nvPr/>
        </p:nvSpPr>
        <p:spPr>
          <a:xfrm>
            <a:off x="484908" y="1609630"/>
            <a:ext cx="8049491" cy="1938992"/>
          </a:xfrm>
          <a:prstGeom prst="rect">
            <a:avLst/>
          </a:prstGeom>
        </p:spPr>
        <p:txBody>
          <a:bodyPr wrap="square">
            <a:spAutoFit/>
          </a:bodyPr>
          <a:lstStyle/>
          <a:p>
            <a:pPr marL="137160" indent="0" fontAlgn="auto">
              <a:spcAft>
                <a:spcPts val="0"/>
              </a:spcAft>
              <a:buClr>
                <a:schemeClr val="tx1">
                  <a:shade val="95000"/>
                </a:schemeClr>
              </a:buClr>
              <a:buFont typeface="Wingdings 2"/>
              <a:buNone/>
              <a:defRPr/>
            </a:pPr>
            <a:r>
              <a:rPr lang="en-US" sz="2400" dirty="0">
                <a:solidFill>
                  <a:srgbClr val="FF0000"/>
                </a:solidFill>
              </a:rPr>
              <a:t>Overall conclusion: </a:t>
            </a:r>
            <a:r>
              <a:rPr lang="en-US" sz="2400" dirty="0"/>
              <a:t>The Mayans have an edge over the Mongols in this category because their accomplishments are beneficial in creating landscape and the production of resources. Military accomplishments are vital to success but they do not create culture.</a:t>
            </a:r>
            <a:r>
              <a:rPr lang="en-US" dirty="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7644"/>
            <a:ext cx="8229600" cy="639762"/>
          </a:xfrm>
        </p:spPr>
        <p:txBody>
          <a:bodyPr>
            <a:normAutofit fontScale="90000"/>
          </a:bodyPr>
          <a:lstStyle/>
          <a:p>
            <a:pPr fontAlgn="auto">
              <a:spcAft>
                <a:spcPts val="0"/>
              </a:spcAft>
              <a:defRPr/>
            </a:pPr>
            <a:r>
              <a:rPr lang="en-US" dirty="0" smtClean="0"/>
              <a:t>Conclusion</a:t>
            </a:r>
            <a:endParaRPr lang="en-US" dirty="0"/>
          </a:p>
        </p:txBody>
      </p:sp>
      <p:sp>
        <p:nvSpPr>
          <p:cNvPr id="28674" name="Content Placeholder 2"/>
          <p:cNvSpPr>
            <a:spLocks noGrp="1"/>
          </p:cNvSpPr>
          <p:nvPr>
            <p:ph idx="1"/>
          </p:nvPr>
        </p:nvSpPr>
        <p:spPr>
          <a:xfrm>
            <a:off x="0" y="990600"/>
            <a:ext cx="9067800" cy="5318125"/>
          </a:xfrm>
        </p:spPr>
        <p:txBody>
          <a:bodyPr/>
          <a:lstStyle/>
          <a:p>
            <a:r>
              <a:rPr lang="en-US" dirty="0" smtClean="0"/>
              <a:t>Based on the evidence that was researched, the Mongol Empire seems to have a slight edge over the Mayan Empire</a:t>
            </a:r>
          </a:p>
          <a:p>
            <a:r>
              <a:rPr lang="en-US" dirty="0" smtClean="0"/>
              <a:t>The Mongols definitely conquered more land than the Mayans</a:t>
            </a:r>
          </a:p>
          <a:p>
            <a:r>
              <a:rPr lang="en-US" dirty="0" smtClean="0"/>
              <a:t>They also had a dominant military that would most likely defeat a Mayan army</a:t>
            </a:r>
          </a:p>
          <a:p>
            <a:r>
              <a:rPr lang="en-US" dirty="0" smtClean="0"/>
              <a:t>The Mayan`s accomplishments are still used today </a:t>
            </a:r>
            <a:r>
              <a:rPr lang="en-US" dirty="0"/>
              <a:t>&amp;</a:t>
            </a:r>
            <a:r>
              <a:rPr lang="en-US" dirty="0" smtClean="0"/>
              <a:t> are significant when creating an advance civilization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800" y="5105400"/>
            <a:ext cx="4648200" cy="1752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Project Introduction</a:t>
            </a:r>
            <a:endParaRPr lang="en-US" dirty="0"/>
          </a:p>
        </p:txBody>
      </p:sp>
      <p:sp>
        <p:nvSpPr>
          <p:cNvPr id="3" name="Content Placeholder 2"/>
          <p:cNvSpPr>
            <a:spLocks noGrp="1"/>
          </p:cNvSpPr>
          <p:nvPr>
            <p:ph idx="1"/>
          </p:nvPr>
        </p:nvSpPr>
        <p:spPr/>
        <p:txBody>
          <a:bodyPr>
            <a:normAutofit/>
          </a:bodyPr>
          <a:lstStyle/>
          <a:p>
            <a:pPr marL="137160" indent="0" fontAlgn="auto">
              <a:spcAft>
                <a:spcPts val="0"/>
              </a:spcAft>
              <a:buClr>
                <a:schemeClr val="tx1">
                  <a:shade val="95000"/>
                </a:schemeClr>
              </a:buClr>
              <a:buNone/>
              <a:defRPr/>
            </a:pPr>
            <a:r>
              <a:rPr lang="en-US" sz="3200" dirty="0" smtClean="0"/>
              <a:t>Claim: The Mongols were more successful than the Mayans because of the size of their empire, military strength, and their accomplishments. </a:t>
            </a:r>
          </a:p>
          <a:p>
            <a:pPr marL="137160" indent="0" fontAlgn="auto">
              <a:spcAft>
                <a:spcPts val="0"/>
              </a:spcAft>
              <a:buClr>
                <a:schemeClr val="tx1">
                  <a:shade val="95000"/>
                </a:schemeClr>
              </a:buClr>
              <a:buNone/>
              <a:defRPr/>
            </a:pPr>
            <a:endParaRPr lang="en-US"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67200" y="3238244"/>
            <a:ext cx="4876800" cy="305208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t>Size of the Empire: Mongols</a:t>
            </a:r>
            <a:endParaRPr lang="en-US" dirty="0"/>
          </a:p>
        </p:txBody>
      </p:sp>
      <p:sp>
        <p:nvSpPr>
          <p:cNvPr id="3" name="Content Placeholder 2"/>
          <p:cNvSpPr>
            <a:spLocks noGrp="1"/>
          </p:cNvSpPr>
          <p:nvPr>
            <p:ph idx="1"/>
          </p:nvPr>
        </p:nvSpPr>
        <p:spPr>
          <a:xfrm>
            <a:off x="152400" y="1600200"/>
            <a:ext cx="8534400" cy="4708525"/>
          </a:xfrm>
        </p:spPr>
        <p:txBody>
          <a:bodyPr>
            <a:normAutofit/>
          </a:bodyPr>
          <a:lstStyle/>
          <a:p>
            <a:pPr marL="548640" indent="-411480" fontAlgn="auto">
              <a:spcAft>
                <a:spcPts val="0"/>
              </a:spcAft>
              <a:buClr>
                <a:schemeClr val="tx1">
                  <a:shade val="95000"/>
                </a:schemeClr>
              </a:buClr>
              <a:buFont typeface="Wingdings 2"/>
              <a:buChar char=""/>
              <a:defRPr/>
            </a:pPr>
            <a:r>
              <a:rPr lang="en-US" dirty="0" smtClean="0"/>
              <a:t>Mongols were the largest land empire in history</a:t>
            </a:r>
          </a:p>
          <a:p>
            <a:pPr marL="548640" indent="-411480" fontAlgn="auto">
              <a:spcAft>
                <a:spcPts val="0"/>
              </a:spcAft>
              <a:buClr>
                <a:schemeClr val="tx1">
                  <a:shade val="95000"/>
                </a:schemeClr>
              </a:buClr>
              <a:buFont typeface="Wingdings 2"/>
              <a:buChar char=""/>
              <a:defRPr/>
            </a:pPr>
            <a:r>
              <a:rPr lang="en-US" dirty="0" smtClean="0"/>
              <a:t>Mongols` territory extended from the Yellow Sea in Eastern Asia to the borders of Eastern Europe </a:t>
            </a:r>
          </a:p>
          <a:p>
            <a:pPr marL="548640" indent="-411480" fontAlgn="auto">
              <a:spcAft>
                <a:spcPts val="0"/>
              </a:spcAft>
              <a:buClr>
                <a:schemeClr val="tx1">
                  <a:shade val="95000"/>
                </a:schemeClr>
              </a:buClr>
              <a:buFont typeface="Wingdings 2"/>
              <a:buChar char=""/>
              <a:defRPr/>
            </a:pPr>
            <a:r>
              <a:rPr lang="en-US" dirty="0"/>
              <a:t>E</a:t>
            </a:r>
            <a:r>
              <a:rPr lang="en-US" dirty="0" smtClean="0"/>
              <a:t>mpire reached a size of about 33 million square kilometers </a:t>
            </a:r>
          </a:p>
          <a:p>
            <a:pPr marL="548640" indent="-411480" fontAlgn="auto">
              <a:spcAft>
                <a:spcPts val="0"/>
              </a:spcAft>
              <a:buClr>
                <a:schemeClr val="tx1">
                  <a:shade val="95000"/>
                </a:schemeClr>
              </a:buClr>
              <a:buFont typeface="Wingdings 2"/>
              <a:buChar char=""/>
              <a:defRPr/>
            </a:pPr>
            <a:r>
              <a:rPr lang="en-US" dirty="0" smtClean="0"/>
              <a:t>Used the territory`s resources that they conquered to their advantage</a:t>
            </a:r>
          </a:p>
          <a:p>
            <a:pPr marL="137160" indent="0" fontAlgn="auto">
              <a:spcAft>
                <a:spcPts val="0"/>
              </a:spcAft>
              <a:buClr>
                <a:schemeClr val="tx1">
                  <a:shade val="95000"/>
                </a:schemeClr>
              </a:buClr>
              <a:buFont typeface="Wingdings 2"/>
              <a:buNone/>
              <a:defRPr/>
            </a:pPr>
            <a:endParaRPr lang="en-US" dirty="0" smtClean="0"/>
          </a:p>
          <a:p>
            <a:pPr marL="548640" indent="-411480" fontAlgn="auto">
              <a:spcAft>
                <a:spcPts val="0"/>
              </a:spcAft>
              <a:buClr>
                <a:schemeClr val="tx1">
                  <a:shade val="95000"/>
                </a:schemeClr>
              </a:buClr>
              <a:buFont typeface="Wingdings 2"/>
              <a:buChar char=""/>
              <a:defRPr/>
            </a:pPr>
            <a:endParaRPr lang="en-US" dirty="0"/>
          </a:p>
        </p:txBody>
      </p:sp>
      <p:pic>
        <p:nvPicPr>
          <p:cNvPr id="4" name="Picture 4"/>
          <p:cNvPicPr>
            <a:picLocks noChangeAspect="1"/>
          </p:cNvPicPr>
          <p:nvPr/>
        </p:nvPicPr>
        <p:blipFill>
          <a:blip r:embed="rId2"/>
          <a:srcRect/>
          <a:stretch>
            <a:fillRect/>
          </a:stretch>
        </p:blipFill>
        <p:spPr bwMode="auto">
          <a:xfrm>
            <a:off x="5562599" y="4495800"/>
            <a:ext cx="3553691" cy="23275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345" y="11402"/>
            <a:ext cx="8229600" cy="1143000"/>
          </a:xfrm>
        </p:spPr>
        <p:txBody>
          <a:bodyPr>
            <a:normAutofit/>
          </a:bodyPr>
          <a:lstStyle/>
          <a:p>
            <a:pPr fontAlgn="auto">
              <a:spcAft>
                <a:spcPts val="0"/>
              </a:spcAft>
              <a:defRPr/>
            </a:pPr>
            <a:r>
              <a:rPr lang="en-US" dirty="0" smtClean="0"/>
              <a:t>Size of the Empire: Mayans</a:t>
            </a:r>
            <a:endParaRPr lang="en-US" dirty="0"/>
          </a:p>
        </p:txBody>
      </p:sp>
      <p:sp>
        <p:nvSpPr>
          <p:cNvPr id="3" name="Content Placeholder 2"/>
          <p:cNvSpPr>
            <a:spLocks noGrp="1"/>
          </p:cNvSpPr>
          <p:nvPr>
            <p:ph idx="1"/>
          </p:nvPr>
        </p:nvSpPr>
        <p:spPr>
          <a:xfrm>
            <a:off x="457200" y="990600"/>
            <a:ext cx="8229600" cy="5318125"/>
          </a:xfrm>
        </p:spPr>
        <p:txBody>
          <a:bodyPr>
            <a:normAutofit/>
          </a:bodyPr>
          <a:lstStyle/>
          <a:p>
            <a:pPr marL="548640" indent="-411480" fontAlgn="auto">
              <a:spcAft>
                <a:spcPts val="0"/>
              </a:spcAft>
              <a:buClr>
                <a:schemeClr val="tx1">
                  <a:shade val="95000"/>
                </a:schemeClr>
              </a:buClr>
              <a:buFont typeface="Wingdings 2"/>
              <a:buChar char=""/>
              <a:defRPr/>
            </a:pPr>
            <a:r>
              <a:rPr lang="en-US" dirty="0" smtClean="0"/>
              <a:t>The </a:t>
            </a:r>
            <a:r>
              <a:rPr lang="en-US" dirty="0"/>
              <a:t>Mayans flourished in Mesoamerica </a:t>
            </a:r>
            <a:r>
              <a:rPr lang="en-US" dirty="0" smtClean="0"/>
              <a:t>which today is </a:t>
            </a:r>
            <a:r>
              <a:rPr lang="en-US" dirty="0"/>
              <a:t>Mexico, Guatemala, Belize, Honduras, and El </a:t>
            </a:r>
            <a:r>
              <a:rPr lang="en-US" dirty="0" smtClean="0"/>
              <a:t>Salvador </a:t>
            </a:r>
          </a:p>
          <a:p>
            <a:pPr marL="548640" indent="-411480" fontAlgn="auto">
              <a:spcAft>
                <a:spcPts val="0"/>
              </a:spcAft>
              <a:buClr>
                <a:schemeClr val="tx1">
                  <a:shade val="95000"/>
                </a:schemeClr>
              </a:buClr>
              <a:buFont typeface="Wingdings 2"/>
              <a:buChar char=""/>
              <a:defRPr/>
            </a:pPr>
            <a:r>
              <a:rPr lang="en-US" dirty="0" smtClean="0"/>
              <a:t>The Mayan split into city-states but were still considered an empire as a whole</a:t>
            </a:r>
          </a:p>
          <a:p>
            <a:pPr marL="548640" indent="-411480" fontAlgn="auto">
              <a:spcAft>
                <a:spcPts val="0"/>
              </a:spcAft>
              <a:buClr>
                <a:schemeClr val="tx1">
                  <a:shade val="95000"/>
                </a:schemeClr>
              </a:buClr>
              <a:buFont typeface="Wingdings 2"/>
              <a:buChar char=""/>
              <a:defRPr/>
            </a:pPr>
            <a:r>
              <a:rPr lang="en-US" dirty="0" smtClean="0"/>
              <a:t>Mayans also controlled most of the lowlands of Mesoamerica which were hot and dry</a:t>
            </a:r>
          </a:p>
          <a:p>
            <a:pPr marL="548640" indent="-411480" fontAlgn="auto">
              <a:spcAft>
                <a:spcPts val="0"/>
              </a:spcAft>
              <a:buClr>
                <a:schemeClr val="tx1">
                  <a:shade val="95000"/>
                </a:schemeClr>
              </a:buClr>
              <a:buFont typeface="Wingdings 2"/>
              <a:buChar char=""/>
              <a:defRPr/>
            </a:pPr>
            <a:r>
              <a:rPr lang="en-US" dirty="0" smtClean="0"/>
              <a:t>The Mayan Empire reached a size of about 4.1 million square kilometers</a:t>
            </a:r>
            <a:endParaRPr lang="en-US" dirty="0"/>
          </a:p>
        </p:txBody>
      </p:sp>
      <p:pic>
        <p:nvPicPr>
          <p:cNvPr id="4" name="Content Placeholder 3"/>
          <p:cNvPicPr>
            <a:picLocks noChangeAspect="1"/>
          </p:cNvPicPr>
          <p:nvPr/>
        </p:nvPicPr>
        <p:blipFill>
          <a:blip r:embed="rId2"/>
          <a:srcRect/>
          <a:stretch>
            <a:fillRect/>
          </a:stretch>
        </p:blipFill>
        <p:spPr bwMode="auto">
          <a:xfrm>
            <a:off x="5334000" y="4772890"/>
            <a:ext cx="3689350" cy="20851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t>Mongol vs. Mayan territory </a:t>
            </a:r>
            <a:endParaRPr lang="en-US" dirty="0"/>
          </a:p>
        </p:txBody>
      </p:sp>
      <p:pic>
        <p:nvPicPr>
          <p:cNvPr id="19458" name="Content Placeholder 3"/>
          <p:cNvPicPr>
            <a:picLocks noGrp="1" noChangeAspect="1"/>
          </p:cNvPicPr>
          <p:nvPr>
            <p:ph idx="1"/>
          </p:nvPr>
        </p:nvPicPr>
        <p:blipFill>
          <a:blip r:embed="rId2"/>
          <a:srcRect/>
          <a:stretch>
            <a:fillRect/>
          </a:stretch>
        </p:blipFill>
        <p:spPr>
          <a:xfrm>
            <a:off x="5140036" y="3352799"/>
            <a:ext cx="3689350" cy="3230564"/>
          </a:xfrm>
        </p:spPr>
      </p:pic>
      <p:pic>
        <p:nvPicPr>
          <p:cNvPr id="19459" name="Picture 4"/>
          <p:cNvPicPr>
            <a:picLocks noChangeAspect="1"/>
          </p:cNvPicPr>
          <p:nvPr/>
        </p:nvPicPr>
        <p:blipFill>
          <a:blip r:embed="rId3"/>
          <a:srcRect/>
          <a:stretch>
            <a:fillRect/>
          </a:stretch>
        </p:blipFill>
        <p:spPr bwMode="auto">
          <a:xfrm>
            <a:off x="734291" y="3352799"/>
            <a:ext cx="3689350" cy="3309597"/>
          </a:xfrm>
          <a:prstGeom prst="rect">
            <a:avLst/>
          </a:prstGeom>
          <a:noFill/>
          <a:ln w="9525">
            <a:noFill/>
            <a:miter lim="800000"/>
            <a:headEnd/>
            <a:tailEnd/>
          </a:ln>
        </p:spPr>
      </p:pic>
      <p:sp>
        <p:nvSpPr>
          <p:cNvPr id="3" name="Rectangle 2"/>
          <p:cNvSpPr/>
          <p:nvPr/>
        </p:nvSpPr>
        <p:spPr>
          <a:xfrm>
            <a:off x="76200" y="1300677"/>
            <a:ext cx="8915400" cy="1815882"/>
          </a:xfrm>
          <a:prstGeom prst="rect">
            <a:avLst/>
          </a:prstGeom>
        </p:spPr>
        <p:txBody>
          <a:bodyPr wrap="square">
            <a:spAutoFit/>
          </a:bodyPr>
          <a:lstStyle/>
          <a:p>
            <a:pPr marL="137160" indent="0" fontAlgn="auto">
              <a:spcAft>
                <a:spcPts val="0"/>
              </a:spcAft>
              <a:buClr>
                <a:schemeClr val="tx1">
                  <a:shade val="95000"/>
                </a:schemeClr>
              </a:buClr>
              <a:buFont typeface="Wingdings 2"/>
              <a:buNone/>
              <a:defRPr/>
            </a:pPr>
            <a:r>
              <a:rPr lang="en-US" sz="2800" dirty="0">
                <a:solidFill>
                  <a:srgbClr val="FF0000"/>
                </a:solidFill>
              </a:rPr>
              <a:t>Overall conclusion: </a:t>
            </a:r>
            <a:r>
              <a:rPr lang="en-US" sz="2800" dirty="0"/>
              <a:t>The Mongol Empire is nearly ten times the size of the Mayan Empire</a:t>
            </a:r>
            <a:r>
              <a:rPr lang="en-US" sz="2800" dirty="0" smtClean="0"/>
              <a:t>. The Mongols had the largest empire in history so therefore they dominate in comparison to the Mayans.</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64" y="125413"/>
            <a:ext cx="6587836" cy="1143000"/>
          </a:xfrm>
        </p:spPr>
        <p:txBody>
          <a:bodyPr>
            <a:normAutofit fontScale="90000"/>
          </a:bodyPr>
          <a:lstStyle/>
          <a:p>
            <a:pPr fontAlgn="auto">
              <a:spcAft>
                <a:spcPts val="0"/>
              </a:spcAft>
              <a:defRPr/>
            </a:pPr>
            <a:r>
              <a:rPr lang="en-US" dirty="0" smtClean="0"/>
              <a:t>Military Strength &amp; Success: Mongols</a:t>
            </a:r>
            <a:endParaRPr lang="en-US" dirty="0"/>
          </a:p>
        </p:txBody>
      </p:sp>
      <p:sp>
        <p:nvSpPr>
          <p:cNvPr id="3" name="Content Placeholder 2"/>
          <p:cNvSpPr>
            <a:spLocks noGrp="1"/>
          </p:cNvSpPr>
          <p:nvPr>
            <p:ph idx="1"/>
          </p:nvPr>
        </p:nvSpPr>
        <p:spPr>
          <a:xfrm>
            <a:off x="76200" y="1600200"/>
            <a:ext cx="8915400" cy="5181600"/>
          </a:xfrm>
        </p:spPr>
        <p:txBody>
          <a:bodyPr>
            <a:normAutofit/>
          </a:bodyPr>
          <a:lstStyle/>
          <a:p>
            <a:pPr marL="548640" indent="-411480" fontAlgn="auto">
              <a:spcAft>
                <a:spcPts val="0"/>
              </a:spcAft>
              <a:buClr>
                <a:schemeClr val="tx1">
                  <a:shade val="95000"/>
                </a:schemeClr>
              </a:buClr>
              <a:buFont typeface="Wingdings 2"/>
              <a:buChar char=""/>
              <a:defRPr/>
            </a:pPr>
            <a:r>
              <a:rPr lang="en-US" dirty="0" smtClean="0"/>
              <a:t>Genghis Khan unified the nomadic </a:t>
            </a:r>
            <a:r>
              <a:rPr lang="en-US" dirty="0"/>
              <a:t>&amp;</a:t>
            </a:r>
            <a:r>
              <a:rPr lang="en-US" dirty="0" smtClean="0"/>
              <a:t> Mongol tribes</a:t>
            </a:r>
          </a:p>
          <a:p>
            <a:pPr marL="548640" indent="-411480" fontAlgn="auto">
              <a:spcAft>
                <a:spcPts val="0"/>
              </a:spcAft>
              <a:buClr>
                <a:schemeClr val="tx1">
                  <a:shade val="95000"/>
                </a:schemeClr>
              </a:buClr>
              <a:buFont typeface="Wingdings 2"/>
              <a:buChar char=""/>
              <a:defRPr/>
            </a:pPr>
            <a:r>
              <a:rPr lang="en-US" dirty="0" smtClean="0"/>
              <a:t>Mongols were skilled horsemen while courageous and disciplined during battle</a:t>
            </a:r>
          </a:p>
          <a:p>
            <a:pPr marL="548640" indent="-411480" fontAlgn="auto">
              <a:spcAft>
                <a:spcPts val="0"/>
              </a:spcAft>
              <a:buClr>
                <a:schemeClr val="tx1">
                  <a:shade val="95000"/>
                </a:schemeClr>
              </a:buClr>
              <a:buFont typeface="Wingdings 2"/>
              <a:buChar char=""/>
              <a:defRPr/>
            </a:pPr>
            <a:r>
              <a:rPr lang="en-US" dirty="0"/>
              <a:t>Organized into cavalry and infantry</a:t>
            </a:r>
          </a:p>
          <a:p>
            <a:pPr marL="548640" indent="-411480" fontAlgn="auto">
              <a:spcAft>
                <a:spcPts val="0"/>
              </a:spcAft>
              <a:buClr>
                <a:schemeClr val="tx1">
                  <a:shade val="95000"/>
                </a:schemeClr>
              </a:buClr>
              <a:buFont typeface="Wingdings 2"/>
              <a:buChar char=""/>
              <a:defRPr/>
            </a:pPr>
            <a:r>
              <a:rPr lang="en-US" dirty="0" smtClean="0"/>
              <a:t>Genghis Khan was able to choose intelligent military leaders to lead his army </a:t>
            </a:r>
          </a:p>
          <a:p>
            <a:pPr marL="548640" indent="-411480" fontAlgn="auto">
              <a:spcAft>
                <a:spcPts val="0"/>
              </a:spcAft>
              <a:buClr>
                <a:schemeClr val="tx1">
                  <a:shade val="95000"/>
                </a:schemeClr>
              </a:buClr>
              <a:buFont typeface="Wingdings 2"/>
              <a:buChar char=""/>
              <a:defRPr/>
            </a:pPr>
            <a:r>
              <a:rPr lang="en-US" dirty="0" smtClean="0"/>
              <a:t>Mongols defeated the Song Dynasty which concluded their conquest of China in 1279 AD</a:t>
            </a:r>
          </a:p>
          <a:p>
            <a:pPr marL="548640" indent="-411480" fontAlgn="auto">
              <a:spcAft>
                <a:spcPts val="0"/>
              </a:spcAft>
              <a:buClr>
                <a:schemeClr val="tx1">
                  <a:shade val="95000"/>
                </a:schemeClr>
              </a:buClr>
              <a:buFont typeface="Wingdings 2"/>
              <a:buChar char=""/>
              <a:defRPr/>
            </a:pPr>
            <a:r>
              <a:rPr lang="en-US" dirty="0" smtClean="0"/>
              <a:t>He was also able to conquer the Middle </a:t>
            </a:r>
            <a:r>
              <a:rPr lang="en-US" dirty="0"/>
              <a:t>E</a:t>
            </a:r>
            <a:r>
              <a:rPr lang="en-US" dirty="0" smtClean="0"/>
              <a:t>ast and Russia</a:t>
            </a:r>
          </a:p>
          <a:p>
            <a:pPr marL="548640" indent="-411480" fontAlgn="auto">
              <a:spcAft>
                <a:spcPts val="0"/>
              </a:spcAft>
              <a:buClr>
                <a:schemeClr val="tx1">
                  <a:shade val="95000"/>
                </a:schemeClr>
              </a:buClr>
              <a:buFont typeface="Wingdings 2"/>
              <a:buChar char=""/>
              <a:defRPr/>
            </a:pPr>
            <a:endParaRPr lang="en-US" dirty="0"/>
          </a:p>
        </p:txBody>
      </p:sp>
      <p:pic>
        <p:nvPicPr>
          <p:cNvPr id="4" name="Picture 4"/>
          <p:cNvPicPr>
            <a:picLocks noChangeAspect="1"/>
          </p:cNvPicPr>
          <p:nvPr/>
        </p:nvPicPr>
        <p:blipFill>
          <a:blip r:embed="rId2"/>
          <a:srcRect/>
          <a:stretch>
            <a:fillRect/>
          </a:stretch>
        </p:blipFill>
        <p:spPr bwMode="auto">
          <a:xfrm>
            <a:off x="6477000" y="0"/>
            <a:ext cx="26670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6781800" cy="1143000"/>
          </a:xfrm>
        </p:spPr>
        <p:txBody>
          <a:bodyPr>
            <a:normAutofit fontScale="90000"/>
          </a:bodyPr>
          <a:lstStyle/>
          <a:p>
            <a:pPr fontAlgn="auto">
              <a:spcAft>
                <a:spcPts val="0"/>
              </a:spcAft>
              <a:defRPr/>
            </a:pPr>
            <a:r>
              <a:rPr lang="en-US" dirty="0" smtClean="0"/>
              <a:t>Military Strength &amp;  </a:t>
            </a:r>
            <a:br>
              <a:rPr lang="en-US" dirty="0" smtClean="0"/>
            </a:br>
            <a:r>
              <a:rPr lang="en-US" dirty="0" smtClean="0"/>
              <a:t>Success: Mayans </a:t>
            </a:r>
            <a:endParaRPr lang="en-US" dirty="0"/>
          </a:p>
        </p:txBody>
      </p:sp>
      <p:sp>
        <p:nvSpPr>
          <p:cNvPr id="3" name="Content Placeholder 2"/>
          <p:cNvSpPr>
            <a:spLocks noGrp="1"/>
          </p:cNvSpPr>
          <p:nvPr>
            <p:ph idx="1"/>
          </p:nvPr>
        </p:nvSpPr>
        <p:spPr>
          <a:xfrm>
            <a:off x="0" y="1752600"/>
            <a:ext cx="8686800" cy="4953000"/>
          </a:xfrm>
        </p:spPr>
        <p:txBody>
          <a:bodyPr>
            <a:normAutofit/>
          </a:bodyPr>
          <a:lstStyle/>
          <a:p>
            <a:pPr marL="137160" indent="0" fontAlgn="auto">
              <a:spcAft>
                <a:spcPts val="0"/>
              </a:spcAft>
              <a:buClr>
                <a:schemeClr val="tx1">
                  <a:shade val="95000"/>
                </a:schemeClr>
              </a:buClr>
              <a:buNone/>
              <a:defRPr/>
            </a:pPr>
            <a:endParaRPr lang="en-US" sz="800" dirty="0" smtClean="0"/>
          </a:p>
          <a:p>
            <a:pPr marL="548640" indent="-411480" fontAlgn="auto">
              <a:spcAft>
                <a:spcPts val="0"/>
              </a:spcAft>
              <a:buClr>
                <a:schemeClr val="tx1">
                  <a:shade val="95000"/>
                </a:schemeClr>
              </a:buClr>
              <a:buFont typeface="Wingdings 2"/>
              <a:buChar char=""/>
              <a:defRPr/>
            </a:pPr>
            <a:r>
              <a:rPr lang="en-US" dirty="0" smtClean="0"/>
              <a:t>The Mayans used tactical warfare </a:t>
            </a:r>
          </a:p>
          <a:p>
            <a:pPr marL="548640" indent="-411480" fontAlgn="auto">
              <a:spcAft>
                <a:spcPts val="0"/>
              </a:spcAft>
              <a:buClr>
                <a:schemeClr val="tx1">
                  <a:shade val="95000"/>
                </a:schemeClr>
              </a:buClr>
              <a:buFont typeface="Wingdings 2"/>
              <a:buChar char=""/>
              <a:defRPr/>
            </a:pPr>
            <a:r>
              <a:rPr lang="en-US" dirty="0" smtClean="0"/>
              <a:t>Weapons were not very advanced (ex.: spears, bows, darts)</a:t>
            </a:r>
          </a:p>
          <a:p>
            <a:pPr marL="548640" indent="-411480" fontAlgn="auto">
              <a:spcAft>
                <a:spcPts val="0"/>
              </a:spcAft>
              <a:buClr>
                <a:schemeClr val="tx1">
                  <a:shade val="95000"/>
                </a:schemeClr>
              </a:buClr>
              <a:buFont typeface="Wingdings 2"/>
              <a:buChar char=""/>
              <a:defRPr/>
            </a:pPr>
            <a:r>
              <a:rPr lang="en-US" dirty="0" smtClean="0"/>
              <a:t>It is unknown if the Mayans had a professional soldier class </a:t>
            </a:r>
          </a:p>
          <a:p>
            <a:pPr marL="548640" indent="-411480" fontAlgn="auto">
              <a:spcAft>
                <a:spcPts val="0"/>
              </a:spcAft>
              <a:buClr>
                <a:schemeClr val="tx1">
                  <a:shade val="95000"/>
                </a:schemeClr>
              </a:buClr>
              <a:buFont typeface="Wingdings 2"/>
              <a:buChar char=""/>
              <a:defRPr/>
            </a:pPr>
            <a:r>
              <a:rPr lang="en-US" dirty="0" smtClean="0"/>
              <a:t>Members of the highest ruling class were often part of the military</a:t>
            </a:r>
          </a:p>
          <a:p>
            <a:pPr marL="548640" indent="-411480" fontAlgn="auto">
              <a:spcAft>
                <a:spcPts val="0"/>
              </a:spcAft>
              <a:buClr>
                <a:schemeClr val="tx1">
                  <a:shade val="95000"/>
                </a:schemeClr>
              </a:buClr>
              <a:buFont typeface="Wingdings 2"/>
              <a:buChar char=""/>
              <a:defRPr/>
            </a:pPr>
            <a:r>
              <a:rPr lang="en-US" dirty="0" smtClean="0"/>
              <a:t>Maya city-states also went to war with each </a:t>
            </a:r>
            <a:r>
              <a:rPr lang="en-US" dirty="0"/>
              <a:t>other because they needed prisoners to sacrifice to their gods </a:t>
            </a:r>
            <a:endParaRPr lang="en-US" dirty="0" smtClean="0"/>
          </a:p>
        </p:txBody>
      </p:sp>
      <p:pic>
        <p:nvPicPr>
          <p:cNvPr id="4" name="Content Placeholder 3"/>
          <p:cNvPicPr>
            <a:picLocks noChangeAspect="1"/>
          </p:cNvPicPr>
          <p:nvPr/>
        </p:nvPicPr>
        <p:blipFill>
          <a:blip r:embed="rId2"/>
          <a:srcRect/>
          <a:stretch>
            <a:fillRect/>
          </a:stretch>
        </p:blipFill>
        <p:spPr bwMode="auto">
          <a:xfrm>
            <a:off x="6172200" y="302347"/>
            <a:ext cx="29718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27" y="13855"/>
            <a:ext cx="8229600" cy="1143000"/>
          </a:xfrm>
        </p:spPr>
        <p:txBody>
          <a:bodyPr>
            <a:normAutofit/>
          </a:bodyPr>
          <a:lstStyle/>
          <a:p>
            <a:pPr fontAlgn="auto">
              <a:spcAft>
                <a:spcPts val="0"/>
              </a:spcAft>
              <a:defRPr/>
            </a:pPr>
            <a:r>
              <a:rPr lang="en-US" dirty="0" smtClean="0"/>
              <a:t>Mongol vs. Maya Military</a:t>
            </a:r>
            <a:endParaRPr lang="en-US" dirty="0"/>
          </a:p>
        </p:txBody>
      </p:sp>
      <p:pic>
        <p:nvPicPr>
          <p:cNvPr id="22530" name="Content Placeholder 3"/>
          <p:cNvPicPr>
            <a:picLocks noGrp="1" noChangeAspect="1"/>
          </p:cNvPicPr>
          <p:nvPr>
            <p:ph idx="1"/>
          </p:nvPr>
        </p:nvPicPr>
        <p:blipFill>
          <a:blip r:embed="rId2"/>
          <a:srcRect/>
          <a:stretch>
            <a:fillRect/>
          </a:stretch>
        </p:blipFill>
        <p:spPr>
          <a:xfrm>
            <a:off x="5715000" y="3429000"/>
            <a:ext cx="3276600" cy="3276600"/>
          </a:xfrm>
        </p:spPr>
      </p:pic>
      <p:pic>
        <p:nvPicPr>
          <p:cNvPr id="22531" name="Picture 4"/>
          <p:cNvPicPr>
            <a:picLocks noChangeAspect="1"/>
          </p:cNvPicPr>
          <p:nvPr/>
        </p:nvPicPr>
        <p:blipFill>
          <a:blip r:embed="rId3"/>
          <a:srcRect/>
          <a:stretch>
            <a:fillRect/>
          </a:stretch>
        </p:blipFill>
        <p:spPr bwMode="auto">
          <a:xfrm>
            <a:off x="152400" y="3223419"/>
            <a:ext cx="4267200" cy="3348038"/>
          </a:xfrm>
          <a:prstGeom prst="rect">
            <a:avLst/>
          </a:prstGeom>
          <a:noFill/>
          <a:ln w="9525">
            <a:noFill/>
            <a:miter lim="800000"/>
            <a:headEnd/>
            <a:tailEnd/>
          </a:ln>
        </p:spPr>
      </p:pic>
      <p:sp>
        <p:nvSpPr>
          <p:cNvPr id="3" name="Rectangle 2"/>
          <p:cNvSpPr/>
          <p:nvPr/>
        </p:nvSpPr>
        <p:spPr>
          <a:xfrm>
            <a:off x="311727" y="1192932"/>
            <a:ext cx="8534400" cy="1938992"/>
          </a:xfrm>
          <a:prstGeom prst="rect">
            <a:avLst/>
          </a:prstGeom>
        </p:spPr>
        <p:txBody>
          <a:bodyPr wrap="square">
            <a:spAutoFit/>
          </a:bodyPr>
          <a:lstStyle/>
          <a:p>
            <a:pPr marL="137160" indent="0" fontAlgn="auto">
              <a:spcAft>
                <a:spcPts val="0"/>
              </a:spcAft>
              <a:buClr>
                <a:schemeClr val="tx1">
                  <a:shade val="95000"/>
                </a:schemeClr>
              </a:buClr>
              <a:buFont typeface="Wingdings 2"/>
              <a:buNone/>
              <a:defRPr/>
            </a:pPr>
            <a:r>
              <a:rPr lang="en-US" sz="2400" dirty="0">
                <a:solidFill>
                  <a:srgbClr val="FF0000"/>
                </a:solidFill>
              </a:rPr>
              <a:t>Overall conclusion: </a:t>
            </a:r>
            <a:r>
              <a:rPr lang="en-US" sz="2400" dirty="0"/>
              <a:t>The Mongols were dominant as a military group and the Mayans lacked some of the militaristic necessities that were needed for military success. The Mongols definitely beat the Mayans in this category </a:t>
            </a:r>
            <a:r>
              <a:rPr lang="en-US" sz="2400" dirty="0" smtClean="0"/>
              <a:t>because </a:t>
            </a:r>
            <a:r>
              <a:rPr lang="en-US" sz="2400" dirty="0"/>
              <a:t>this is what </a:t>
            </a:r>
            <a:r>
              <a:rPr lang="en-US" sz="2400" dirty="0" smtClean="0"/>
              <a:t>the Mongols </a:t>
            </a:r>
            <a:r>
              <a:rPr lang="en-US" sz="2400" dirty="0"/>
              <a:t>excelled in as an empire.</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lstStyle/>
          <a:p>
            <a:pPr fontAlgn="auto">
              <a:spcAft>
                <a:spcPts val="0"/>
              </a:spcAft>
              <a:defRPr/>
            </a:pPr>
            <a:r>
              <a:rPr lang="en-US" dirty="0" smtClean="0"/>
              <a:t>Accomplishments: Mongols</a:t>
            </a:r>
            <a:endParaRPr lang="en-US" dirty="0"/>
          </a:p>
        </p:txBody>
      </p:sp>
      <p:sp>
        <p:nvSpPr>
          <p:cNvPr id="3" name="Content Placeholder 2"/>
          <p:cNvSpPr>
            <a:spLocks noGrp="1"/>
          </p:cNvSpPr>
          <p:nvPr>
            <p:ph idx="1"/>
          </p:nvPr>
        </p:nvSpPr>
        <p:spPr>
          <a:xfrm>
            <a:off x="152400" y="868363"/>
            <a:ext cx="8970818" cy="4770438"/>
          </a:xfrm>
        </p:spPr>
        <p:txBody>
          <a:bodyPr>
            <a:normAutofit/>
          </a:bodyPr>
          <a:lstStyle/>
          <a:p>
            <a:pPr marL="548640" indent="-411480" fontAlgn="auto">
              <a:spcAft>
                <a:spcPts val="0"/>
              </a:spcAft>
              <a:buClr>
                <a:schemeClr val="tx1">
                  <a:shade val="95000"/>
                </a:schemeClr>
              </a:buClr>
              <a:buFont typeface="Wingdings 2"/>
              <a:buChar char=""/>
              <a:defRPr/>
            </a:pPr>
            <a:r>
              <a:rPr lang="en-US" dirty="0"/>
              <a:t>Mongols had </a:t>
            </a:r>
            <a:r>
              <a:rPr lang="en-US" dirty="0" smtClean="0"/>
              <a:t>a postal </a:t>
            </a:r>
            <a:r>
              <a:rPr lang="en-US" dirty="0"/>
              <a:t>system called the yam</a:t>
            </a:r>
          </a:p>
          <a:p>
            <a:pPr marL="137160" indent="0" fontAlgn="auto">
              <a:spcAft>
                <a:spcPts val="0"/>
              </a:spcAft>
              <a:buClr>
                <a:schemeClr val="tx1">
                  <a:shade val="95000"/>
                </a:schemeClr>
              </a:buClr>
              <a:buFont typeface="Wingdings 2"/>
              <a:buNone/>
              <a:defRPr/>
            </a:pPr>
            <a:r>
              <a:rPr lang="en-US" dirty="0"/>
              <a:t>	</a:t>
            </a:r>
            <a:r>
              <a:rPr lang="en-US" dirty="0" smtClean="0"/>
              <a:t>-</a:t>
            </a:r>
            <a:r>
              <a:rPr lang="en-US" dirty="0"/>
              <a:t>R</a:t>
            </a:r>
            <a:r>
              <a:rPr lang="en-US" dirty="0" smtClean="0"/>
              <a:t>elay </a:t>
            </a:r>
            <a:r>
              <a:rPr lang="en-US" dirty="0"/>
              <a:t>systems that were </a:t>
            </a:r>
            <a:r>
              <a:rPr lang="en-US" dirty="0" smtClean="0"/>
              <a:t>25-40  miles </a:t>
            </a:r>
            <a:r>
              <a:rPr lang="en-US" dirty="0"/>
              <a:t>apart </a:t>
            </a:r>
          </a:p>
          <a:p>
            <a:pPr marL="137160" indent="0" fontAlgn="auto">
              <a:spcAft>
                <a:spcPts val="0"/>
              </a:spcAft>
              <a:buClr>
                <a:schemeClr val="tx1">
                  <a:shade val="95000"/>
                </a:schemeClr>
              </a:buClr>
              <a:buFont typeface="Wingdings 2"/>
              <a:buNone/>
              <a:defRPr/>
            </a:pPr>
            <a:r>
              <a:rPr lang="en-US" dirty="0"/>
              <a:t>	-Mail was delivered at an efficient </a:t>
            </a:r>
            <a:r>
              <a:rPr lang="en-US" dirty="0" smtClean="0"/>
              <a:t>speed</a:t>
            </a:r>
          </a:p>
          <a:p>
            <a:pPr marL="548640" indent="-411480" fontAlgn="auto">
              <a:spcAft>
                <a:spcPts val="0"/>
              </a:spcAft>
              <a:buClr>
                <a:schemeClr val="tx1">
                  <a:shade val="95000"/>
                </a:schemeClr>
              </a:buClr>
              <a:buFont typeface="Wingdings 2"/>
              <a:buChar char=""/>
              <a:defRPr/>
            </a:pPr>
            <a:r>
              <a:rPr lang="en-US" dirty="0" smtClean="0"/>
              <a:t>A major accomplishment of the Mongol Empire is that they were able to control much of Asia</a:t>
            </a:r>
            <a:endParaRPr lang="en-US" sz="2400" dirty="0" smtClean="0"/>
          </a:p>
          <a:p>
            <a:pPr marL="548640" indent="-411480" fontAlgn="auto">
              <a:spcAft>
                <a:spcPts val="0"/>
              </a:spcAft>
              <a:buClr>
                <a:schemeClr val="tx1">
                  <a:shade val="95000"/>
                </a:schemeClr>
              </a:buClr>
              <a:buFont typeface="Wingdings 2"/>
              <a:buChar char=""/>
              <a:defRPr/>
            </a:pPr>
            <a:r>
              <a:rPr lang="en-US" dirty="0" smtClean="0"/>
              <a:t>The Mongols also used &amp; controlled the Silk Road</a:t>
            </a:r>
          </a:p>
          <a:p>
            <a:pPr marL="137160" indent="0" fontAlgn="auto">
              <a:spcAft>
                <a:spcPts val="0"/>
              </a:spcAft>
              <a:buClr>
                <a:schemeClr val="tx1">
                  <a:shade val="95000"/>
                </a:schemeClr>
              </a:buClr>
              <a:buFont typeface="Wingdings 2"/>
              <a:buNone/>
              <a:defRPr/>
            </a:pPr>
            <a:r>
              <a:rPr lang="en-US" dirty="0"/>
              <a:t>	</a:t>
            </a:r>
            <a:r>
              <a:rPr lang="en-US" sz="2400" dirty="0" smtClean="0"/>
              <a:t>-This route was used to trade with countries in peace</a:t>
            </a:r>
          </a:p>
          <a:p>
            <a:pPr marL="137160" indent="0" fontAlgn="auto">
              <a:spcAft>
                <a:spcPts val="0"/>
              </a:spcAft>
              <a:buClr>
                <a:schemeClr val="tx1">
                  <a:shade val="95000"/>
                </a:schemeClr>
              </a:buClr>
              <a:buFont typeface="Wingdings 2"/>
              <a:buNone/>
              <a:defRPr/>
            </a:pPr>
            <a:r>
              <a:rPr lang="en-US" sz="2400" dirty="0"/>
              <a:t>	</a:t>
            </a:r>
            <a:r>
              <a:rPr lang="en-US" sz="2400" dirty="0" smtClean="0"/>
              <a:t>-</a:t>
            </a:r>
            <a:r>
              <a:rPr lang="en-US" sz="2400" dirty="0"/>
              <a:t>M</a:t>
            </a:r>
            <a:r>
              <a:rPr lang="en-US" sz="2400" dirty="0" smtClean="0"/>
              <a:t>ajor trade items include silk, carpet, tea, coffee </a:t>
            </a:r>
            <a:r>
              <a:rPr lang="en-US" sz="2400" dirty="0"/>
              <a:t>&amp;</a:t>
            </a:r>
            <a:r>
              <a:rPr lang="en-US" sz="2400" dirty="0" smtClean="0"/>
              <a:t> spices</a:t>
            </a: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7050" y="4876800"/>
            <a:ext cx="6076950" cy="227647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589</TotalTime>
  <Words>501</Words>
  <Application>Microsoft Office PowerPoint</Application>
  <PresentationFormat>On-screen Show (4:3)</PresentationFormat>
  <Paragraphs>59</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Book Antiqua</vt:lpstr>
      <vt:lpstr>Lucida Sans</vt:lpstr>
      <vt:lpstr>Wingdings</vt:lpstr>
      <vt:lpstr>Wingdings 2</vt:lpstr>
      <vt:lpstr>Wingdings 3</vt:lpstr>
      <vt:lpstr>Apex</vt:lpstr>
      <vt:lpstr>Mongol Empire vs. Mayan Empire</vt:lpstr>
      <vt:lpstr>Project Introduction</vt:lpstr>
      <vt:lpstr>Size of the Empire: Mongols</vt:lpstr>
      <vt:lpstr>Size of the Empire: Mayans</vt:lpstr>
      <vt:lpstr>Mongol vs. Mayan territory </vt:lpstr>
      <vt:lpstr>Military Strength &amp; Success: Mongols</vt:lpstr>
      <vt:lpstr>Military Strength &amp;   Success: Mayans </vt:lpstr>
      <vt:lpstr>Mongol vs. Maya Military</vt:lpstr>
      <vt:lpstr>Accomplishments: Mongols</vt:lpstr>
      <vt:lpstr>Accomplishments: Mayans</vt:lpstr>
      <vt:lpstr>Mongol and Mayan Accomplishments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Mongol Empire vs. Mayan Empire</dc:title>
  <dc:creator>Default</dc:creator>
  <cp:lastModifiedBy>Administrator</cp:lastModifiedBy>
  <cp:revision>38</cp:revision>
  <dcterms:created xsi:type="dcterms:W3CDTF">2012-12-12T00:41:58Z</dcterms:created>
  <dcterms:modified xsi:type="dcterms:W3CDTF">2017-11-09T15:39:33Z</dcterms:modified>
</cp:coreProperties>
</file>